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2"/>
  </p:notesMasterIdLst>
  <p:sldIdLst>
    <p:sldId id="256" r:id="rId2"/>
    <p:sldId id="260" r:id="rId3"/>
    <p:sldId id="278" r:id="rId4"/>
    <p:sldId id="262" r:id="rId5"/>
    <p:sldId id="279" r:id="rId6"/>
    <p:sldId id="267" r:id="rId7"/>
    <p:sldId id="280" r:id="rId8"/>
    <p:sldId id="277" r:id="rId9"/>
    <p:sldId id="282" r:id="rId10"/>
    <p:sldId id="283" r:id="rId11"/>
    <p:sldId id="284" r:id="rId12"/>
    <p:sldId id="285" r:id="rId13"/>
    <p:sldId id="286" r:id="rId14"/>
    <p:sldId id="287" r:id="rId15"/>
    <p:sldId id="288" r:id="rId16"/>
    <p:sldId id="289" r:id="rId17"/>
    <p:sldId id="290" r:id="rId18"/>
    <p:sldId id="291" r:id="rId19"/>
    <p:sldId id="292" r:id="rId20"/>
    <p:sldId id="293" r:id="rId2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86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DCD5F"/>
    <a:srgbClr val="55C1E7"/>
    <a:srgbClr val="93B784"/>
    <a:srgbClr val="1B90A2"/>
    <a:srgbClr val="A6A6A6"/>
    <a:srgbClr val="595E64"/>
    <a:srgbClr val="4FCCAC"/>
    <a:srgbClr val="A1D46F"/>
    <a:srgbClr val="D2D4D7"/>
    <a:srgbClr val="F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843" autoAdjust="0"/>
    <p:restoredTop sz="92839" autoAdjust="0"/>
  </p:normalViewPr>
  <p:slideViewPr>
    <p:cSldViewPr snapToGrid="0">
      <p:cViewPr varScale="1">
        <p:scale>
          <a:sx n="80" d="100"/>
          <a:sy n="80" d="100"/>
        </p:scale>
        <p:origin x="883" y="58"/>
      </p:cViewPr>
      <p:guideLst>
        <p:guide orient="horz" pos="1865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4E0BC6-38A4-47D2-A16E-1969BFB3BA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111FDB-DAD7-4D52-9BAA-09527333435C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06609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版权声明：</a:t>
            </a:r>
            <a:r>
              <a:rPr lang="en-US" altLang="zh-CN" dirty="0"/>
              <a:t>300</a:t>
            </a:r>
            <a:r>
              <a:rPr lang="zh-CN" altLang="en-US" dirty="0"/>
              <a:t>套精品模板商业授权，请联系</a:t>
            </a:r>
            <a:r>
              <a:rPr lang="en-US" altLang="zh-CN" dirty="0"/>
              <a:t>【</a:t>
            </a:r>
            <a:r>
              <a:rPr lang="zh-CN" altLang="en-US" dirty="0"/>
              <a:t>锐旗设计</a:t>
            </a:r>
            <a:r>
              <a:rPr lang="en-US" altLang="zh-CN" dirty="0"/>
              <a:t>】:https://9ppt.taobao.com</a:t>
            </a:r>
            <a:r>
              <a:rPr lang="zh-CN" altLang="en-US" dirty="0"/>
              <a:t>，专业</a:t>
            </a:r>
            <a:r>
              <a:rPr lang="en-US" altLang="zh-CN" dirty="0"/>
              <a:t>PPT</a:t>
            </a:r>
            <a:r>
              <a:rPr lang="zh-CN" altLang="en-US" dirty="0"/>
              <a:t>老师为你解决所有</a:t>
            </a:r>
            <a:r>
              <a:rPr lang="en-US" altLang="zh-CN" dirty="0"/>
              <a:t>PPT</a:t>
            </a:r>
            <a:r>
              <a:rPr lang="zh-CN" altLang="en-US" dirty="0"/>
              <a:t>问题！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111FDB-DAD7-4D52-9BAA-09527333435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92816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2990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445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8483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116"/>
          <a:stretch/>
        </p:blipFill>
        <p:spPr>
          <a:xfrm>
            <a:off x="0" y="0"/>
            <a:ext cx="12192000" cy="73896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880"/>
          <a:stretch/>
        </p:blipFill>
        <p:spPr>
          <a:xfrm>
            <a:off x="0" y="6313714"/>
            <a:ext cx="12192000" cy="544286"/>
          </a:xfrm>
          <a:prstGeom prst="rect">
            <a:avLst/>
          </a:prstGeom>
        </p:spPr>
      </p:pic>
      <p:grpSp>
        <p:nvGrpSpPr>
          <p:cNvPr id="9" name="组合 8"/>
          <p:cNvGrpSpPr/>
          <p:nvPr userDrawn="1"/>
        </p:nvGrpSpPr>
        <p:grpSpPr>
          <a:xfrm>
            <a:off x="0" y="134543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10" name="等腰三角形 9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2" name="等腰三角形 11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70129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575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880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565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9990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86686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5300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346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7C0710-1941-4207-AFC4-70422DBD405E}" type="datetimeFigureOut">
              <a:rPr lang="zh-CN" altLang="en-US" smtClean="0"/>
              <a:pPr/>
              <a:t>2021/6/23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D3F7A2-AB4B-46DB-92F9-EC6C90760ED0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0993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hyperlink" Target="http://www.fontawesome.com.cn/faicons/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components/carousel/#how-it-works" TargetMode="Externa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layout/overview/#containers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list-group/#basic-example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components/card/" TargetMode="External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pagination/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migration/#button-group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forms/" TargetMode="External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etbootstrap.com/docs/4.0/components/modal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alerts/" TargetMode="External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ntent/tables/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hyperlink" Target="http://api.map.baidu.com/lbsapi/creatmap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etbootstrap.com/docs/4.0/components/navbar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ode.z01.com/v4/components/navbar.html#responsive-behaviors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etbootstrap.com/docs/4.0/components/dropdowns/" TargetMode="Externa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组合 26"/>
          <p:cNvGrpSpPr/>
          <p:nvPr/>
        </p:nvGrpSpPr>
        <p:grpSpPr>
          <a:xfrm>
            <a:off x="-901373" y="-7540984"/>
            <a:ext cx="13994746" cy="14398984"/>
            <a:chOff x="-901373" y="-7490705"/>
            <a:chExt cx="13994746" cy="14398984"/>
          </a:xfrm>
        </p:grpSpPr>
        <p:sp>
          <p:nvSpPr>
            <p:cNvPr id="13" name="矩形 12"/>
            <p:cNvSpPr/>
            <p:nvPr/>
          </p:nvSpPr>
          <p:spPr>
            <a:xfrm>
              <a:off x="0" y="50279"/>
              <a:ext cx="12192000" cy="6858000"/>
            </a:xfrm>
            <a:prstGeom prst="rect">
              <a:avLst/>
            </a:prstGeom>
            <a:solidFill>
              <a:srgbClr val="1B90A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9" name="弦形 18"/>
            <p:cNvSpPr/>
            <p:nvPr/>
          </p:nvSpPr>
          <p:spPr>
            <a:xfrm rot="13350635">
              <a:off x="-901373" y="-7490705"/>
              <a:ext cx="13994746" cy="14310154"/>
            </a:xfrm>
            <a:prstGeom prst="chord">
              <a:avLst>
                <a:gd name="adj1" fmla="val 4600706"/>
                <a:gd name="adj2" fmla="val 18879388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12" name="等腰三角形 11"/>
          <p:cNvSpPr/>
          <p:nvPr/>
        </p:nvSpPr>
        <p:spPr>
          <a:xfrm rot="18000000" flipH="1">
            <a:off x="8264078" y="2786034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等腰三角形 13"/>
          <p:cNvSpPr/>
          <p:nvPr/>
        </p:nvSpPr>
        <p:spPr>
          <a:xfrm rot="19813541" flipH="1">
            <a:off x="4935523" y="1487367"/>
            <a:ext cx="443524" cy="386081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等腰三角形 14"/>
          <p:cNvSpPr/>
          <p:nvPr/>
        </p:nvSpPr>
        <p:spPr>
          <a:xfrm rot="18000000" flipH="1">
            <a:off x="3034033" y="6243560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/>
          <p:cNvSpPr/>
          <p:nvPr/>
        </p:nvSpPr>
        <p:spPr>
          <a:xfrm rot="19813541" flipH="1">
            <a:off x="2248357" y="1045924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/>
          <p:cNvSpPr/>
          <p:nvPr/>
        </p:nvSpPr>
        <p:spPr>
          <a:xfrm rot="18000000" flipH="1">
            <a:off x="3590151" y="5171429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等腰三角形 17"/>
          <p:cNvSpPr/>
          <p:nvPr/>
        </p:nvSpPr>
        <p:spPr>
          <a:xfrm rot="18000000" flipH="1">
            <a:off x="1358649" y="2497461"/>
            <a:ext cx="443524" cy="386081"/>
          </a:xfrm>
          <a:prstGeom prst="triangle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663479" y="3125336"/>
            <a:ext cx="5244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/>
              <a:t>RWD </a:t>
            </a:r>
            <a:r>
              <a:rPr lang="zh-CN" altLang="en-US" sz="4000" dirty="0"/>
              <a:t>网页设计报告</a:t>
            </a:r>
            <a:endParaRPr lang="zh-CN" altLang="zh-CN" sz="4000" dirty="0"/>
          </a:p>
        </p:txBody>
      </p:sp>
      <p:grpSp>
        <p:nvGrpSpPr>
          <p:cNvPr id="3" name="组合 2"/>
          <p:cNvGrpSpPr/>
          <p:nvPr/>
        </p:nvGrpSpPr>
        <p:grpSpPr>
          <a:xfrm>
            <a:off x="1758568" y="3341396"/>
            <a:ext cx="1202722" cy="831130"/>
            <a:chOff x="1720243" y="1975504"/>
            <a:chExt cx="1202722" cy="831130"/>
          </a:xfrm>
        </p:grpSpPr>
        <p:sp>
          <p:nvSpPr>
            <p:cNvPr id="7" name="等腰三角形 6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等腰三角形 7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等腰三角形 8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等腰三角形 36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 flipH="1">
            <a:off x="9230710" y="3341396"/>
            <a:ext cx="1202722" cy="831130"/>
            <a:chOff x="1720243" y="1975504"/>
            <a:chExt cx="1202722" cy="831130"/>
          </a:xfrm>
        </p:grpSpPr>
        <p:sp>
          <p:nvSpPr>
            <p:cNvPr id="28" name="等腰三角形 27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等腰三角形 28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等腰三角形 29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8" name="等腰三角形 37"/>
            <p:cNvSpPr/>
            <p:nvPr/>
          </p:nvSpPr>
          <p:spPr>
            <a:xfrm rot="19813541" flipH="1">
              <a:off x="1720243" y="2198028"/>
              <a:ext cx="443524" cy="386081"/>
            </a:xfrm>
            <a:prstGeom prst="triangle">
              <a:avLst/>
            </a:prstGeom>
            <a:solidFill>
              <a:srgbClr val="FDCD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1" name="等腰三角形 30"/>
          <p:cNvSpPr/>
          <p:nvPr/>
        </p:nvSpPr>
        <p:spPr>
          <a:xfrm rot="6300000" flipH="1">
            <a:off x="10683358" y="514493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等腰三角形 31"/>
          <p:cNvSpPr/>
          <p:nvPr/>
        </p:nvSpPr>
        <p:spPr>
          <a:xfrm rot="21257021" flipH="1">
            <a:off x="603906" y="5433506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等腰三角形 32"/>
          <p:cNvSpPr/>
          <p:nvPr/>
        </p:nvSpPr>
        <p:spPr>
          <a:xfrm rot="1539679" flipH="1">
            <a:off x="1080103" y="5563024"/>
            <a:ext cx="443524" cy="386081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等腰三角形 33"/>
          <p:cNvSpPr/>
          <p:nvPr/>
        </p:nvSpPr>
        <p:spPr>
          <a:xfrm rot="20540864" flipH="1">
            <a:off x="1849819" y="6281081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等腰三角形 34"/>
          <p:cNvSpPr/>
          <p:nvPr/>
        </p:nvSpPr>
        <p:spPr>
          <a:xfrm rot="20540864" flipH="1">
            <a:off x="9662455" y="6281081"/>
            <a:ext cx="443524" cy="386081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等腰三角形 35"/>
          <p:cNvSpPr/>
          <p:nvPr/>
        </p:nvSpPr>
        <p:spPr>
          <a:xfrm flipH="1">
            <a:off x="11331155" y="6167737"/>
            <a:ext cx="443524" cy="386081"/>
          </a:xfrm>
          <a:prstGeom prst="triangle">
            <a:avLst/>
          </a:prstGeom>
          <a:solidFill>
            <a:srgbClr val="FDCD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3233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94618" y="108600"/>
            <a:ext cx="391073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图标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Font Awesome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CA4A338-3554-47AA-A395-49E799345EE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7434" y="1570041"/>
            <a:ext cx="2244090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D8F5FEA8-B365-4BC1-9C53-DDA88D3EBA6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81667" y="2374904"/>
            <a:ext cx="555625" cy="358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7EFF1727-1A16-41BE-B3B8-07C09C9F2E5C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698635"/>
            <a:ext cx="1061720" cy="94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04215E-4013-48D4-B1D2-3E6B4860D631}"/>
              </a:ext>
            </a:extLst>
          </p:cNvPr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651" y="1685300"/>
            <a:ext cx="942340" cy="95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970984DD-7DCB-4DA1-ABE3-9A5571A72609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47922" y="1685300"/>
            <a:ext cx="1259205" cy="95631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A4B0E9D4-132A-46F0-B5B5-547E5DC52BFE}"/>
              </a:ext>
            </a:extLst>
          </p:cNvPr>
          <p:cNvSpPr/>
          <p:nvPr/>
        </p:nvSpPr>
        <p:spPr>
          <a:xfrm>
            <a:off x="3048000" y="3429000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Font Awesome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图标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7"/>
              </a:rPr>
              <a:t>http://www.fontawesome.com.cn/faicons/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Font Awesome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字体提供可缩放矢量图标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它可以被定制大小、颜色、阴影以及任何可以用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的样式。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32015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轮播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| Carousel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368B1EA-2B87-4CB6-87CD-147F2E751058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6349"/>
            <a:ext cx="3713480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667E375B-EA7B-43CA-98EF-B588ABED032D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991" y="1276349"/>
            <a:ext cx="4112018" cy="1457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8CC522C8-44C4-4733-81C7-BFA1F567633D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8520" y="1276348"/>
            <a:ext cx="4112019" cy="145732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0D20864-12EC-41C0-8D10-F8DA00218C2D}"/>
              </a:ext>
            </a:extLst>
          </p:cNvPr>
          <p:cNvSpPr/>
          <p:nvPr/>
        </p:nvSpPr>
        <p:spPr>
          <a:xfrm>
            <a:off x="3048000" y="3340102"/>
            <a:ext cx="6096000" cy="2585323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https://getbootstrap.com/docs/4.0/components/carousel/#how-it-works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轮播效果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(Carousel)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，这是一个循环滚动的幻灯片组件，可以使用文本、图象水平不间断滚动，如同旋转木马一般。该轮播是一个幻灯片循环浏览一系列内容，轮播效果是一个幻灯片效果，使用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 3D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变形转换和一些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构建一内容循环播放，它适用于一系列图像、文本或自定义标记，还包括对上一个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/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下一个图的浏览控制和指令支持。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02892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BCC1C48-0825-4FBC-B87F-2E62EBB586C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8845" y="1473517"/>
            <a:ext cx="5274310" cy="15678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7191593-DD95-4CE3-AA3E-2B81392300B0}"/>
              </a:ext>
            </a:extLst>
          </p:cNvPr>
          <p:cNvSpPr/>
          <p:nvPr/>
        </p:nvSpPr>
        <p:spPr>
          <a:xfrm>
            <a:off x="2700337" y="3475597"/>
            <a:ext cx="67913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https://getbootstrap.com/docs/4.0/layout/overview/#containers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2995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列表组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(List-group)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291315-FB19-4E8C-9768-89D7B480E800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4849495" y="1243330"/>
            <a:ext cx="2493010" cy="1532890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F755FDD-7BCA-4A19-9A6D-F907066EE91B}"/>
              </a:ext>
            </a:extLst>
          </p:cNvPr>
          <p:cNvSpPr/>
          <p:nvPr/>
        </p:nvSpPr>
        <p:spPr>
          <a:xfrm>
            <a:off x="3048000" y="3103513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https://getbootstrap.com/docs/4.0/components/list-group/#basic-example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列表组是一个灵活而且强大的组件，不仅仅可以用来显示简单的元素列表，还可以通过定义显示复杂的内容。第一，添加了“门票预订“，”酒店预订“，”园区美食“三个内容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第二，再用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active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列表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启用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状态指示，添加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.active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.list-group-item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下的其中一行或多行，以指示当前有效的选择状态。第三，创建链接，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"#pane-1"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"#pane-2"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"#pane-3"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4514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card</a:t>
            </a: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卡片组件（样式）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7A33F1D7-81DF-4722-828C-6FAF48481D8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427525" y="876935"/>
            <a:ext cx="1835785" cy="27711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C91CD5D-4B58-4F1C-9964-83D8743B24A7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2882" y="876935"/>
            <a:ext cx="1626235" cy="266573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1D0736D-DE35-4111-9449-354ED41EEB5A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970" y="876935"/>
            <a:ext cx="1627505" cy="258127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D40431E4-0B08-49EE-A2C6-79CE4E83B424}"/>
              </a:ext>
            </a:extLst>
          </p:cNvPr>
          <p:cNvSpPr/>
          <p:nvPr/>
        </p:nvSpPr>
        <p:spPr>
          <a:xfrm>
            <a:off x="3047999" y="3855090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https://getbootstrap.com/docs/4.0/components/card/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使用按钮组合，把一系列按钮编组在一行里，并通过可选的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插件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方法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赋予按钮单选、复选等强化行为。引用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.card-body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样式，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.card-title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&lt;h*&gt;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组合，添加卡片标题“门票预订“等。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.card-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img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-top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定义一张图片在卡片的顶部，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.card-text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定义文字在卡片中。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box-shadow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阴影效果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border-0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移除线条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23447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727942" y="90713"/>
            <a:ext cx="824460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分页</a:t>
            </a:r>
            <a:r>
              <a:rPr lang="en-US" altLang="zh-CN" dirty="0"/>
              <a:t>(Pagination)</a:t>
            </a:r>
            <a:r>
              <a:rPr lang="zh-CN" altLang="zh-CN" dirty="0"/>
              <a:t> </a:t>
            </a:r>
            <a:r>
              <a:rPr lang="en-US" altLang="zh-CN" dirty="0"/>
              <a:t>  </a:t>
            </a:r>
            <a:r>
              <a:rPr lang="zh-CN" altLang="en-US" dirty="0"/>
              <a:t>、</a:t>
            </a:r>
            <a:r>
              <a:rPr lang="zh-CN" altLang="zh-CN" dirty="0"/>
              <a:t>按钮组</a:t>
            </a:r>
            <a:r>
              <a:rPr lang="en-US" altLang="zh-CN" dirty="0"/>
              <a:t>(</a:t>
            </a:r>
            <a:r>
              <a:rPr lang="en-US" altLang="zh-CN" dirty="0" err="1"/>
              <a:t>Btn</a:t>
            </a:r>
            <a:r>
              <a:rPr lang="en-US" altLang="zh-CN" dirty="0"/>
              <a:t>-group)</a:t>
            </a:r>
            <a:endParaRPr lang="zh-CN" altLang="zh-CN" dirty="0"/>
          </a:p>
          <a:p>
            <a:endParaRPr lang="zh-CN" altLang="en-US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C568846-E2F8-4303-BEAE-71C838787885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707830" y="1889123"/>
            <a:ext cx="2672715" cy="67119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EDF9856-8304-4371-9C36-1BF5F0EE9C44}"/>
              </a:ext>
            </a:extLst>
          </p:cNvPr>
          <p:cNvSpPr/>
          <p:nvPr/>
        </p:nvSpPr>
        <p:spPr>
          <a:xfrm>
            <a:off x="1072513" y="3294817"/>
            <a:ext cx="394335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https://getbootstrap.com/docs/4.0/components/pagination/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用于指导定义分页以及显示样式定义的一些示例和文档。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5E62236-2159-49AB-88DA-4CF05A4B1062}"/>
              </a:ext>
            </a:extLst>
          </p:cNvPr>
          <p:cNvPicPr/>
          <p:nvPr/>
        </p:nvPicPr>
        <p:blipFill>
          <a:blip r:embed="rId4"/>
          <a:stretch>
            <a:fillRect/>
          </a:stretch>
        </p:blipFill>
        <p:spPr>
          <a:xfrm>
            <a:off x="7811457" y="1970720"/>
            <a:ext cx="1807210" cy="50800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D86E01CB-12C5-4443-B411-24CA965FF1E8}"/>
              </a:ext>
            </a:extLst>
          </p:cNvPr>
          <p:cNvSpPr/>
          <p:nvPr/>
        </p:nvSpPr>
        <p:spPr>
          <a:xfrm>
            <a:off x="6096000" y="3303509"/>
            <a:ext cx="57531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https://getbootstrap.com/docs/4.0/migration/#button-group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将一系列的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btn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包裹在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btn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-group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内，可以实现选择按钮、选取块状区的行为功能。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5289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表单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(Forms)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E9489A-A29D-4082-823B-379EFA5DEC4D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270952" y="1600200"/>
            <a:ext cx="4239895" cy="36576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7501028-5023-4EF7-B54F-C81A4C3C88E7}"/>
              </a:ext>
            </a:extLst>
          </p:cNvPr>
          <p:cNvSpPr/>
          <p:nvPr/>
        </p:nvSpPr>
        <p:spPr>
          <a:xfrm>
            <a:off x="6681153" y="1997839"/>
            <a:ext cx="423989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https://getbootstrap.com/docs/4.0/components/forms/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第一，确保在输入框上使用正确的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type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属性（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email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用于电子邮件地址或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number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用于数字录入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)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从而利用较新的录入控制，包括诸如电子邮件验证、号码选择等。第二，默认堆叠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默认情况下，同级任意数量的复选框与单选框按钮垂直堆叠，并与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.form-check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有间隙隔离。选择是否需要导游。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5787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弹出模态框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(Modal)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90FAC8-0C04-48AF-841C-7BB4C67CAE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693" y="1100807"/>
            <a:ext cx="3052020" cy="350310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7A41BB9-6A41-4CA0-9DAC-1F2FE396395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901" y="1100807"/>
            <a:ext cx="3372197" cy="350310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FAB2D506-D84F-485A-A681-0C866972EA75}"/>
              </a:ext>
            </a:extLst>
          </p:cNvPr>
          <p:cNvSpPr/>
          <p:nvPr/>
        </p:nvSpPr>
        <p:spPr>
          <a:xfrm>
            <a:off x="8507286" y="1698197"/>
            <a:ext cx="3372197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https://getbootstrap.com/docs/4.0/components/modal/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添加醒目的提示和交互，用于会员登陆、注册会员的内容交互。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.modal-dialog-centered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添加到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.modal-dialog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对话框以垂直居中模式。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4849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警告提示框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(Alert)</a:t>
            </a:r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E08613D4-F890-4F8D-9444-A4DB69571661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458845" y="1408583"/>
            <a:ext cx="5274310" cy="2413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8179064-5EAA-49FF-BC55-3A7F30E542F6}"/>
              </a:ext>
            </a:extLst>
          </p:cNvPr>
          <p:cNvSpPr/>
          <p:nvPr/>
        </p:nvSpPr>
        <p:spPr>
          <a:xfrm>
            <a:off x="3048000" y="4129359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https://getbootstrap.com/docs/4.0/components/alerts/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提示框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alert-rounded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改成大圆角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css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689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49C433A6-E36B-43C1-82BE-1405FC0E956D}"/>
              </a:ext>
            </a:extLst>
          </p:cNvPr>
          <p:cNvSpPr txBox="1"/>
          <p:nvPr/>
        </p:nvSpPr>
        <p:spPr>
          <a:xfrm>
            <a:off x="632693" y="146700"/>
            <a:ext cx="358966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zh-CN" dirty="0"/>
              <a:t>表格（</a:t>
            </a:r>
            <a:r>
              <a:rPr lang="en-US" altLang="zh-CN" dirty="0"/>
              <a:t>Tables</a:t>
            </a:r>
            <a:r>
              <a:rPr lang="zh-CN" altLang="zh-CN" dirty="0"/>
              <a:t>）</a:t>
            </a:r>
          </a:p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B6109C7-9B12-4A71-9EF2-8B5334C321BA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3091497" y="1241425"/>
            <a:ext cx="6009005" cy="1816189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313E455F-BC44-46BB-9B2A-850A79757F44}"/>
              </a:ext>
            </a:extLst>
          </p:cNvPr>
          <p:cNvSpPr/>
          <p:nvPr/>
        </p:nvSpPr>
        <p:spPr>
          <a:xfrm>
            <a:off x="3047999" y="3800387"/>
            <a:ext cx="6096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https://getbootstrap.com/docs/4.0/content/tables/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.table-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darkclass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选择器来产生颜色反转对比效果，即深色背景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栏位颜色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Tables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里面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Contextual classes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177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646600"/>
            <a:ext cx="159547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5400000" flipH="1">
            <a:off x="4564510" y="1854616"/>
            <a:ext cx="519388" cy="452119"/>
          </a:xfrm>
          <a:prstGeom prst="triangle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5298059" y="1788288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7230553" y="1819065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5298059" y="3176121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7230553" y="3206898"/>
            <a:ext cx="28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切版方式</a:t>
            </a:r>
          </a:p>
        </p:txBody>
      </p:sp>
      <p:sp>
        <p:nvSpPr>
          <p:cNvPr id="27" name="等腰三角形 26"/>
          <p:cNvSpPr/>
          <p:nvPr/>
        </p:nvSpPr>
        <p:spPr>
          <a:xfrm rot="5400000" flipH="1">
            <a:off x="4564510" y="3242449"/>
            <a:ext cx="519388" cy="452119"/>
          </a:xfrm>
          <a:prstGeom prst="triangle">
            <a:avLst/>
          </a:prstGeom>
          <a:solidFill>
            <a:srgbClr val="93B78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298059" y="4563954"/>
            <a:ext cx="19324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230553" y="4594731"/>
            <a:ext cx="28210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rgbClr val="595E6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使用方法</a:t>
            </a:r>
          </a:p>
        </p:txBody>
      </p:sp>
      <p:sp>
        <p:nvSpPr>
          <p:cNvPr id="29" name="等腰三角形 28"/>
          <p:cNvSpPr/>
          <p:nvPr/>
        </p:nvSpPr>
        <p:spPr>
          <a:xfrm rot="5400000" flipH="1">
            <a:off x="4564510" y="4630282"/>
            <a:ext cx="519388" cy="452119"/>
          </a:xfrm>
          <a:prstGeom prst="triangle">
            <a:avLst/>
          </a:prstGeom>
          <a:solidFill>
            <a:srgbClr val="55C1E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4632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465368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使用了（百度创建地图）</a:t>
            </a:r>
          </a:p>
          <a:p>
            <a:endParaRPr lang="zh-CN" altLang="zh-CN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4EE325B-E4C3-49E5-96F9-3108E6C05BC7}"/>
              </a:ext>
            </a:extLst>
          </p:cNvPr>
          <p:cNvSpPr/>
          <p:nvPr/>
        </p:nvSpPr>
        <p:spPr>
          <a:xfrm>
            <a:off x="6493510" y="1787417"/>
            <a:ext cx="480187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2"/>
              </a:rPr>
              <a:t>http://api.map.baidu.com/lbsapi/creatmap/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使用了（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Form-groups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https://getbootstrap.com/docs/4.0/components/forms/#form-groups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使用了（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Form-controls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https://getbootstrap.com/docs/4.0/components/forms/#form-controls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placeholder: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设置输入栏的文字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form-check: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用于设置选择栏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type="radio":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设置选择栏的图标为圆形。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CBF58-3DE8-429D-86A4-CEC622589CBB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96620" y="1277346"/>
            <a:ext cx="4389755" cy="4159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1548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1B90A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设计理念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69457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文本框 50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设计理念</a:t>
            </a: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0A68429C-9719-498B-B7D6-64876CA7A438}"/>
              </a:ext>
            </a:extLst>
          </p:cNvPr>
          <p:cNvSpPr/>
          <p:nvPr/>
        </p:nvSpPr>
        <p:spPr>
          <a:xfrm>
            <a:off x="3048000" y="2413338"/>
            <a:ext cx="6096000" cy="2215991"/>
          </a:xfrm>
          <a:prstGeom prst="rect">
            <a:avLst/>
          </a:prstGeom>
        </p:spPr>
        <p:txBody>
          <a:bodyPr>
            <a:spAutoFit/>
          </a:bodyPr>
          <a:lstStyle/>
          <a:p>
            <a:pPr marL="457200" indent="266700"/>
            <a:r>
              <a:rPr lang="zh-CN" altLang="zh-CN" dirty="0"/>
              <a:t>游乐园是一个让大家放松，感受乐趣游玩的一个地方。而猫和老鼠主题让大家的童年与游乐园结合在一起，有许多老少皆宜的游乐设施，适合家庭，情侣等等一起来游玩。所以在把网页内容放进去后，我们决定以干净简约的风格贯穿整个网页，所以整体色调比较浅，使人观感是轻快的。希望通过网站可以让人们对猫和老鼠游乐园感兴趣。</a:t>
            </a:r>
          </a:p>
          <a:p>
            <a:pPr marL="457200" indent="266700"/>
            <a:endParaRPr lang="zh-CN" altLang="zh-CN" sz="12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943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93B78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切版方式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379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文本框 34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切版方式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EB86DCF-CD5C-48E8-A03B-FBFE1BC2F4E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3646" y="853217"/>
            <a:ext cx="4244708" cy="5151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447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" y="0"/>
            <a:ext cx="3611563" cy="6858000"/>
          </a:xfrm>
          <a:prstGeom prst="rect">
            <a:avLst/>
          </a:prstGeom>
          <a:solidFill>
            <a:srgbClr val="1B90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08042" y="2175858"/>
            <a:ext cx="1595479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第三部分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2507029" y="2762259"/>
            <a:ext cx="465354" cy="469881"/>
            <a:chOff x="2099842" y="1975504"/>
            <a:chExt cx="823123" cy="831130"/>
          </a:xfrm>
          <a:solidFill>
            <a:schemeClr val="bg1"/>
          </a:solidFill>
        </p:grpSpPr>
        <p:sp>
          <p:nvSpPr>
            <p:cNvPr id="24" name="等腰三角形 23"/>
            <p:cNvSpPr/>
            <p:nvPr/>
          </p:nvSpPr>
          <p:spPr>
            <a:xfrm rot="19813541" flipH="1">
              <a:off x="2099842" y="1975504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等腰三角形 24"/>
            <p:cNvSpPr/>
            <p:nvPr/>
          </p:nvSpPr>
          <p:spPr>
            <a:xfrm rot="19813541" flipH="1">
              <a:off x="2099844" y="2420553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/>
            <p:cNvSpPr/>
            <p:nvPr/>
          </p:nvSpPr>
          <p:spPr>
            <a:xfrm rot="19813541" flipH="1">
              <a:off x="2479441" y="2198028"/>
              <a:ext cx="443524" cy="386081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585514" y="2668300"/>
            <a:ext cx="6290009" cy="584775"/>
            <a:chOff x="4585514" y="1054863"/>
            <a:chExt cx="6290009" cy="584775"/>
          </a:xfrm>
        </p:grpSpPr>
        <p:sp>
          <p:nvSpPr>
            <p:cNvPr id="8" name="等腰三角形 7"/>
            <p:cNvSpPr/>
            <p:nvPr/>
          </p:nvSpPr>
          <p:spPr>
            <a:xfrm rot="5400000" flipH="1">
              <a:off x="4551880" y="1121191"/>
              <a:ext cx="519388" cy="452119"/>
            </a:xfrm>
            <a:prstGeom prst="triangle">
              <a:avLst/>
            </a:prstGeom>
            <a:solidFill>
              <a:srgbClr val="55C1E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5285429" y="1054863"/>
              <a:ext cx="193249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b="1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217923" y="1085640"/>
              <a:ext cx="365760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solidFill>
                    <a:srgbClr val="595E6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使用的方法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64471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3" y="146700"/>
            <a:ext cx="358966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Navber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0E2C1C1F-8854-453A-9BC3-6E064912F346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323815" y="1245213"/>
            <a:ext cx="9544368" cy="13884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48D0E9B-8C71-4A9C-B861-D169D1B6D7C2}"/>
              </a:ext>
            </a:extLst>
          </p:cNvPr>
          <p:cNvSpPr/>
          <p:nvPr/>
        </p:nvSpPr>
        <p:spPr>
          <a:xfrm>
            <a:off x="2376487" y="3208956"/>
            <a:ext cx="7439025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000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3"/>
              </a:rPr>
              <a:t>https://getbootstrap.com/docs/4.0/components/navbar/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.navbar-brand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为您的公司，产品或项目名称。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.navbar-nav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提供完整的高和轻便的导航（包括对下拉菜单的支持）。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.navbar-toggler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用於我們的折疊插件和其他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4"/>
              </a:rPr>
              <a:t>navigation toggling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行為。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.form-inline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用于任何表单控件和操作。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.navbar-text 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用于添加垂直居中的文本字符串。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342900" lvl="0" indent="-342900" algn="just">
              <a:spcAft>
                <a:spcPts val="0"/>
              </a:spcAft>
              <a:buSzPts val="1000"/>
              <a:buFont typeface="Symbol" panose="05050102010706020507" pitchFamily="18" charset="2"/>
              <a:buChar char=""/>
              <a:tabLst>
                <a:tab pos="457200" algn="l"/>
              </a:tabLst>
            </a:pP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en-US" altLang="zh-CN" kern="100" dirty="0" err="1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collapse.navbar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-collapse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用于通过父断点进行分组和隐藏导航列内容。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74894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文本框 35"/>
          <p:cNvSpPr txBox="1"/>
          <p:nvPr/>
        </p:nvSpPr>
        <p:spPr>
          <a:xfrm>
            <a:off x="632692" y="146700"/>
            <a:ext cx="8587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 </a:t>
            </a: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下拉菜单（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Dropdown</a:t>
            </a:r>
            <a:r>
              <a:rPr lang="zh-CN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）插件</a:t>
            </a:r>
            <a:endParaRPr lang="zh-CN" altLang="en-US" sz="28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C7A24E83-864D-409C-A19F-40801404FC4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1742" y="1036637"/>
            <a:ext cx="1533525" cy="1927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DE2E560-66B8-42E1-A727-AC3BA71DAF8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15267" y="1521777"/>
            <a:ext cx="1561465" cy="1442085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6ACE521-4D1F-44C2-BF88-75819C291039}"/>
              </a:ext>
            </a:extLst>
          </p:cNvPr>
          <p:cNvPicPr/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76732" y="1859597"/>
            <a:ext cx="1512570" cy="110426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608669B0-0796-47FC-8DE1-4562A5F43454}"/>
              </a:ext>
            </a:extLst>
          </p:cNvPr>
          <p:cNvSpPr/>
          <p:nvPr/>
        </p:nvSpPr>
        <p:spPr>
          <a:xfrm>
            <a:off x="2867024" y="3492907"/>
            <a:ext cx="645795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u="sng" kern="100" dirty="0">
                <a:solidFill>
                  <a:srgbClr val="0000FF"/>
                </a:solidFill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  <a:hlinkClick r:id="rId5"/>
              </a:rPr>
              <a:t>https://getbootstrap.com/docs/4.0/components/dropdowns/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使用下拉菜单（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Dropdown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）插件，向按钮添加下拉菜单。</a:t>
            </a:r>
            <a:endParaRPr lang="zh-CN" altLang="zh-CN" sz="1100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将下拉列表的切换按钮“服务”“交通”“下载中心”和下拉菜单包含在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.dropdown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中，从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&lt;a&gt; 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或</a:t>
            </a:r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&lt;button&gt;</a:t>
            </a:r>
            <a:r>
              <a:rPr lang="zh-CN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触发下拉菜单，以适应你的使用的需求。</a:t>
            </a:r>
            <a:endParaRPr lang="zh-CN" altLang="zh-CN" sz="11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035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1798</TotalTime>
  <Words>1130</Words>
  <Application>Microsoft Office PowerPoint</Application>
  <PresentationFormat>宽屏</PresentationFormat>
  <Paragraphs>82</Paragraphs>
  <Slides>20</Slides>
  <Notes>1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9" baseType="lpstr">
      <vt:lpstr>等线</vt:lpstr>
      <vt:lpstr>宋体</vt:lpstr>
      <vt:lpstr>微软雅黑</vt:lpstr>
      <vt:lpstr>Arial</vt:lpstr>
      <vt:lpstr>Calibri</vt:lpstr>
      <vt:lpstr>Calibri Light</vt:lpstr>
      <vt:lpstr>Symbol</vt:lpstr>
      <vt:lpstr>Times New Roman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China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锐旗设计；https://9ppt.taobao.com</dc:title>
  <dc:creator>锐旗设计;https://9ppt.taobao.com</dc:creator>
  <cp:keywords>锐旗设计；https:/9ppt.taobao.com</cp:keywords>
  <cp:lastModifiedBy>LICQ</cp:lastModifiedBy>
  <cp:revision>163</cp:revision>
  <dcterms:created xsi:type="dcterms:W3CDTF">2014-10-16T08:35:01Z</dcterms:created>
  <dcterms:modified xsi:type="dcterms:W3CDTF">2021-06-23T15:28:46Z</dcterms:modified>
  <cp:category>锐旗设计；https://9ppt.taobao.com</cp:category>
</cp:coreProperties>
</file>